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17"/>
  </p:notesMasterIdLst>
  <p:sldIdLst>
    <p:sldId id="256" r:id="rId2"/>
    <p:sldId id="269" r:id="rId3"/>
    <p:sldId id="270" r:id="rId4"/>
    <p:sldId id="273" r:id="rId5"/>
    <p:sldId id="261" r:id="rId6"/>
    <p:sldId id="262" r:id="rId7"/>
    <p:sldId id="265" r:id="rId8"/>
    <p:sldId id="263" r:id="rId9"/>
    <p:sldId id="272" r:id="rId10"/>
    <p:sldId id="274" r:id="rId11"/>
    <p:sldId id="259" r:id="rId12"/>
    <p:sldId id="258" r:id="rId13"/>
    <p:sldId id="268" r:id="rId14"/>
    <p:sldId id="260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36" autoAdjust="0"/>
    <p:restoredTop sz="91293" autoAdjust="0"/>
  </p:normalViewPr>
  <p:slideViewPr>
    <p:cSldViewPr snapToGrid="0">
      <p:cViewPr varScale="1">
        <p:scale>
          <a:sx n="106" d="100"/>
          <a:sy n="106" d="100"/>
        </p:scale>
        <p:origin x="61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96D18-8AFC-42DB-9436-223E4DC75E28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69248-BD3B-495C-A025-9C327DF31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19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drianclo.shinyapps.io/DDP_App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eerj.com/articles/7255.pdf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12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36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https://adrianclo.shinyapps.io/DDP_App/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05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48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09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colocr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https://peerj.com/articles/7255.pdf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69248-BD3B-495C-A025-9C327DF316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99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41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1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89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07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061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55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332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627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403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10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4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D214953-279C-4496-A5EC-07B3A4344803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B456B0E-84D6-492F-AD31-61721CAE83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415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nsgrantham.shinyapps.io/tidytuesdayrocks/" TargetMode="External"/><Relationship Id="rId3" Type="http://schemas.openxmlformats.org/officeDocument/2006/relationships/hyperlink" Target="https://adrianclo.shinyapps.io/DDP_App/" TargetMode="External"/><Relationship Id="rId7" Type="http://schemas.openxmlformats.org/officeDocument/2006/relationships/hyperlink" Target="https://gadenbuie.shinyapps.io/tweet-conf-dash/_w_5c51d691/" TargetMode="External"/><Relationship Id="rId12" Type="http://schemas.openxmlformats.org/officeDocument/2006/relationships/hyperlink" Target="https://karolcichewicz.shinyapps.io/shinyr-da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liovis.bioinfo.cnio.es/" TargetMode="External"/><Relationship Id="rId11" Type="http://schemas.openxmlformats.org/officeDocument/2006/relationships/hyperlink" Target="https://schultzelab.shinyapps.io/Shiny-Seq/" TargetMode="External"/><Relationship Id="rId5" Type="http://schemas.openxmlformats.org/officeDocument/2006/relationships/hyperlink" Target="https://shiny.rstudio.com/gallery/word-cloud.html" TargetMode="External"/><Relationship Id="rId10" Type="http://schemas.openxmlformats.org/officeDocument/2006/relationships/hyperlink" Target="https://asntech.shinyapps.io/intervene/" TargetMode="External"/><Relationship Id="rId4" Type="http://schemas.openxmlformats.org/officeDocument/2006/relationships/hyperlink" Target="https://dreamrs.shinyapps.io/memory-hex/" TargetMode="External"/><Relationship Id="rId9" Type="http://schemas.openxmlformats.org/officeDocument/2006/relationships/hyperlink" Target="https://huygens.science.uva.nl/PlotsOfData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tacamp.com/" TargetMode="External"/><Relationship Id="rId2" Type="http://schemas.openxmlformats.org/officeDocument/2006/relationships/hyperlink" Target="https://shiny.rstudio.com/tutoria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hiny.rstudio.com/images/shiny-cheatsheet.pd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Quick introduction on interactive R: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DNF Coding club </a:t>
            </a:r>
            <a:r>
              <a:rPr lang="en-US" dirty="0" smtClean="0"/>
              <a:t>06.11.2019</a:t>
            </a:r>
            <a:endParaRPr lang="en-US" dirty="0"/>
          </a:p>
          <a:p>
            <a:r>
              <a:rPr lang="en-US" dirty="0"/>
              <a:t>Adrian c lo</a:t>
            </a:r>
          </a:p>
        </p:txBody>
      </p:sp>
      <p:pic>
        <p:nvPicPr>
          <p:cNvPr id="1026" name="Picture 2" descr="Afbeeldingsresultaat voor tip of iceber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6236" y="3085766"/>
            <a:ext cx="5859528" cy="3295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72374" y="4567253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 code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572374" y="3389821"/>
            <a:ext cx="668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Shiny</a:t>
            </a:r>
          </a:p>
        </p:txBody>
      </p:sp>
      <p:pic>
        <p:nvPicPr>
          <p:cNvPr id="5" name="Picture 2" descr="Afbeeldingsresultaat voor rstudio shiny logo&quot;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4" t="8954" r="1805" b="10744"/>
          <a:stretch/>
        </p:blipFill>
        <p:spPr bwMode="auto">
          <a:xfrm>
            <a:off x="10138820" y="1031048"/>
            <a:ext cx="1066800" cy="122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642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Hello world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144AC2F-D497-1C40-A85B-418700DBE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>
            <a:normAutofit/>
          </a:bodyPr>
          <a:lstStyle/>
          <a:p>
            <a:r>
              <a:rPr lang="en-US" sz="2800" dirty="0"/>
              <a:t>LET’S PLAY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CEF62D-95B9-574A-8565-9096D2BE5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0350" y="2180496"/>
            <a:ext cx="66167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523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5365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For fun / exploration:</a:t>
            </a:r>
          </a:p>
          <a:p>
            <a:pPr lvl="1"/>
            <a:r>
              <a:rPr lang="en-US" dirty="0">
                <a:hlinkClick r:id="rId3"/>
              </a:rPr>
              <a:t>https://adrianclo.shinyapps.io/DDP_App/</a:t>
            </a:r>
            <a:r>
              <a:rPr lang="en-US" dirty="0"/>
              <a:t> (Trump’s hand-height)</a:t>
            </a:r>
          </a:p>
          <a:p>
            <a:pPr lvl="1"/>
            <a:r>
              <a:rPr lang="en-US" dirty="0">
                <a:hlinkClick r:id="rId4"/>
              </a:rPr>
              <a:t>https://dreamrs.shinyapps.io/memory-hex/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https://shiny.rstudio.com/gallery/word-cloud.html</a:t>
            </a:r>
            <a:endParaRPr lang="en-US" dirty="0"/>
          </a:p>
          <a:p>
            <a:r>
              <a:rPr lang="en-US" dirty="0"/>
              <a:t>Web scraping / Database access:</a:t>
            </a:r>
          </a:p>
          <a:p>
            <a:pPr lvl="1"/>
            <a:r>
              <a:rPr lang="en-US" dirty="0">
                <a:hlinkClick r:id="rId6"/>
              </a:rPr>
              <a:t>http://gliovis.bioinfo.cnio.es/</a:t>
            </a:r>
            <a:r>
              <a:rPr lang="en-US" dirty="0"/>
              <a:t> (Visualizing brain tumor datasets)</a:t>
            </a:r>
            <a:endParaRPr lang="en-US" dirty="0">
              <a:hlinkClick r:id="rId7"/>
            </a:endParaRPr>
          </a:p>
          <a:p>
            <a:pPr lvl="1"/>
            <a:r>
              <a:rPr lang="en-US" dirty="0">
                <a:hlinkClick r:id="rId7"/>
              </a:rPr>
              <a:t>https://gadenbuie.shinyapps.io/tweet-conf-dash/_w_5c51d691/#</a:t>
            </a:r>
            <a:r>
              <a:rPr lang="en-US" dirty="0"/>
              <a:t> (Twitter conference)</a:t>
            </a:r>
          </a:p>
          <a:p>
            <a:pPr lvl="1"/>
            <a:r>
              <a:rPr lang="en-US" dirty="0">
                <a:hlinkClick r:id="rId8"/>
              </a:rPr>
              <a:t>https://nsgrantham.shinyapps.io/tidytuesdayrocks/</a:t>
            </a:r>
            <a:r>
              <a:rPr lang="en-US" dirty="0"/>
              <a:t> (</a:t>
            </a:r>
            <a:r>
              <a:rPr lang="en-US" dirty="0" err="1"/>
              <a:t>TidyTuesday</a:t>
            </a:r>
            <a:r>
              <a:rPr lang="en-US" dirty="0"/>
              <a:t>)</a:t>
            </a:r>
          </a:p>
          <a:p>
            <a:r>
              <a:rPr lang="en-US" dirty="0"/>
              <a:t>Visualization aids:</a:t>
            </a:r>
          </a:p>
          <a:p>
            <a:pPr lvl="1"/>
            <a:r>
              <a:rPr lang="en-US" dirty="0">
                <a:hlinkClick r:id="rId9"/>
              </a:rPr>
              <a:t>https://huygens.science.uva.nl/PlotsOfData/</a:t>
            </a:r>
            <a:endParaRPr lang="en-US" dirty="0"/>
          </a:p>
          <a:p>
            <a:pPr lvl="1"/>
            <a:r>
              <a:rPr lang="en-US" dirty="0">
                <a:hlinkClick r:id="rId10"/>
              </a:rPr>
              <a:t>https://asntech.shinyapps.io/intervene/</a:t>
            </a:r>
            <a:r>
              <a:rPr lang="en-US" dirty="0"/>
              <a:t> (Venn diagrams)</a:t>
            </a:r>
          </a:p>
          <a:p>
            <a:r>
              <a:rPr lang="en-US" dirty="0"/>
              <a:t>Data processing:</a:t>
            </a:r>
          </a:p>
          <a:p>
            <a:pPr lvl="1"/>
            <a:r>
              <a:rPr lang="en-US" dirty="0">
                <a:hlinkClick r:id="rId11"/>
              </a:rPr>
              <a:t>https://schultzelab.shinyapps.io/Shiny-Seq/</a:t>
            </a:r>
            <a:r>
              <a:rPr lang="en-US" dirty="0"/>
              <a:t> (RNA-</a:t>
            </a:r>
            <a:r>
              <a:rPr lang="en-US" dirty="0" err="1"/>
              <a:t>seq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colcr</a:t>
            </a:r>
            <a:r>
              <a:rPr lang="en-US" dirty="0"/>
              <a:t> (Co-localization analysis on fluorescence microscopy images)</a:t>
            </a:r>
          </a:p>
          <a:p>
            <a:pPr lvl="1"/>
            <a:r>
              <a:rPr lang="en-US" dirty="0">
                <a:hlinkClick r:id="rId12"/>
              </a:rPr>
              <a:t>https://karolcichewicz.shinyapps.io/shinyr-dam/</a:t>
            </a:r>
            <a:r>
              <a:rPr lang="en-US" dirty="0"/>
              <a:t> (Shiny-DAM)</a:t>
            </a:r>
          </a:p>
        </p:txBody>
      </p:sp>
    </p:spTree>
    <p:extLst>
      <p:ext uri="{BB962C8B-B14F-4D97-AF65-F5344CB8AC3E}">
        <p14:creationId xmlns:p14="http://schemas.microsoft.com/office/powerpoint/2010/main" val="4048312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https://shiny.rstudio.com/tutorial/</a:t>
            </a:r>
            <a:r>
              <a:rPr lang="en-US" dirty="0"/>
              <a:t> (Online tutorial)</a:t>
            </a:r>
          </a:p>
          <a:p>
            <a:r>
              <a:rPr lang="en-US" dirty="0"/>
              <a:t>Building web applications in R with Shiny: Case studies (Online course: </a:t>
            </a:r>
            <a:r>
              <a:rPr lang="en-US" dirty="0">
                <a:hlinkClick r:id="rId3"/>
              </a:rPr>
              <a:t>www.datacamp.com</a:t>
            </a:r>
            <a:r>
              <a:rPr lang="en-US" dirty="0"/>
              <a:t>)</a:t>
            </a:r>
          </a:p>
          <a:p>
            <a:r>
              <a:rPr lang="en-US" dirty="0"/>
              <a:t>Building dashboards with </a:t>
            </a:r>
            <a:r>
              <a:rPr lang="en-US" dirty="0" err="1"/>
              <a:t>shinydashboard</a:t>
            </a:r>
            <a:r>
              <a:rPr lang="en-US" dirty="0"/>
              <a:t> (Online course: </a:t>
            </a:r>
            <a:r>
              <a:rPr lang="en-US" dirty="0">
                <a:hlinkClick r:id="rId3"/>
              </a:rPr>
              <a:t>www.datacamp.com</a:t>
            </a:r>
            <a:r>
              <a:rPr lang="en-US" dirty="0"/>
              <a:t>)</a:t>
            </a:r>
          </a:p>
          <a:p>
            <a:r>
              <a:rPr lang="en-US" dirty="0"/>
              <a:t>Cheat sheet (</a:t>
            </a:r>
            <a:r>
              <a:rPr lang="en-US" dirty="0">
                <a:hlinkClick r:id="rId4"/>
              </a:rPr>
              <a:t>https://shiny.rstudio.com/images/shiny-cheatsheet.pdf</a:t>
            </a:r>
            <a:r>
              <a:rPr lang="en-US" dirty="0"/>
              <a:t>) </a:t>
            </a:r>
          </a:p>
          <a:p>
            <a:r>
              <a:rPr lang="en-US" dirty="0"/>
              <a:t>Learning Shiny (</a:t>
            </a:r>
            <a:r>
              <a:rPr lang="en-US" dirty="0" err="1"/>
              <a:t>Hernán</a:t>
            </a:r>
            <a:r>
              <a:rPr lang="en-US" dirty="0"/>
              <a:t> G. </a:t>
            </a:r>
            <a:r>
              <a:rPr lang="en-US" dirty="0" err="1"/>
              <a:t>Resnizsky</a:t>
            </a:r>
            <a:r>
              <a:rPr lang="en-US" dirty="0"/>
              <a:t>)</a:t>
            </a:r>
          </a:p>
          <a:p>
            <a:r>
              <a:rPr lang="en-US" dirty="0"/>
              <a:t>Web application development with R using Shiny (Chris </a:t>
            </a:r>
            <a:r>
              <a:rPr lang="en-US" dirty="0" err="1"/>
              <a:t>Beeley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07928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81192" y="702156"/>
            <a:ext cx="11029616" cy="1013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EXTEND WITH </a:t>
            </a:r>
            <a:r>
              <a:rPr lang="en-US" dirty="0" err="1">
                <a:solidFill>
                  <a:schemeClr val="tx1"/>
                </a:solidFill>
              </a:rPr>
              <a:t>htmL</a:t>
            </a:r>
            <a:r>
              <a:rPr lang="en-US" dirty="0">
                <a:solidFill>
                  <a:schemeClr val="tx1"/>
                </a:solidFill>
              </a:rPr>
              <a:t> / CSS / JavaScript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87" y="1179291"/>
            <a:ext cx="4467225" cy="29387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901" y="81676"/>
            <a:ext cx="4811624" cy="32685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360" y="3683000"/>
            <a:ext cx="4874165" cy="3060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7300" y="3968100"/>
            <a:ext cx="4343400" cy="288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11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DEPLoy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app online</a:t>
            </a:r>
          </a:p>
          <a:p>
            <a:pPr lvl="1"/>
            <a:r>
              <a:rPr lang="en-US" dirty="0"/>
              <a:t>shinyapps.io</a:t>
            </a:r>
          </a:p>
          <a:p>
            <a:pPr lvl="2"/>
            <a:r>
              <a:rPr lang="en-US" dirty="0"/>
              <a:t>Free Plan: 5 running apps; 25 active hours per month; publicly available</a:t>
            </a:r>
          </a:p>
          <a:p>
            <a:pPr lvl="2"/>
            <a:r>
              <a:rPr lang="en-US" dirty="0"/>
              <a:t>Standard Plan: unlimited (private) apps; 2000 active hours per month</a:t>
            </a:r>
          </a:p>
          <a:p>
            <a:pPr lvl="1"/>
            <a:r>
              <a:rPr lang="en-US" dirty="0"/>
              <a:t>Own server</a:t>
            </a:r>
          </a:p>
          <a:p>
            <a:r>
              <a:rPr lang="en-US" dirty="0"/>
              <a:t>App remains offline (desktop / NAS) </a:t>
            </a:r>
          </a:p>
          <a:p>
            <a:pPr lvl="1"/>
            <a:r>
              <a:rPr lang="en-US" dirty="0"/>
              <a:t>App has to be launched through </a:t>
            </a:r>
            <a:r>
              <a:rPr lang="en-US" dirty="0" err="1"/>
              <a:t>RStudio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Go to “App folder” &gt; select “</a:t>
            </a:r>
            <a:r>
              <a:rPr lang="en-US" dirty="0" err="1"/>
              <a:t>ui.R</a:t>
            </a:r>
            <a:r>
              <a:rPr lang="en-US" dirty="0"/>
              <a:t>” or “</a:t>
            </a:r>
            <a:r>
              <a:rPr lang="en-US" dirty="0" err="1"/>
              <a:t>server.R</a:t>
            </a:r>
            <a:r>
              <a:rPr lang="en-US" dirty="0"/>
              <a:t>” &gt; Click “Run App” &gt; Good to go!</a:t>
            </a:r>
          </a:p>
        </p:txBody>
      </p:sp>
    </p:spTree>
    <p:extLst>
      <p:ext uri="{BB962C8B-B14F-4D97-AF65-F5344CB8AC3E}">
        <p14:creationId xmlns:p14="http://schemas.microsoft.com/office/powerpoint/2010/main" val="2644932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450" y="606648"/>
            <a:ext cx="9429750" cy="625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7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YES:</a:t>
            </a:r>
          </a:p>
          <a:p>
            <a:r>
              <a:rPr lang="en-US" dirty="0"/>
              <a:t>Philosophy of Shiny</a:t>
            </a:r>
          </a:p>
          <a:p>
            <a:r>
              <a:rPr lang="en-US" dirty="0"/>
              <a:t>General framework</a:t>
            </a:r>
          </a:p>
          <a:p>
            <a:r>
              <a:rPr lang="en-US" dirty="0"/>
              <a:t>Examples</a:t>
            </a:r>
          </a:p>
          <a:p>
            <a:r>
              <a:rPr lang="en-US" dirty="0"/>
              <a:t>“Certificate” of attendance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NO:</a:t>
            </a:r>
          </a:p>
          <a:p>
            <a:r>
              <a:rPr lang="en-US" dirty="0"/>
              <a:t>Learn specific commands, functions, etc.</a:t>
            </a:r>
          </a:p>
          <a:p>
            <a:r>
              <a:rPr lang="en-US" dirty="0"/>
              <a:t>After this introduction: expert Shiny apps developer</a:t>
            </a:r>
          </a:p>
          <a:p>
            <a:r>
              <a:rPr lang="en-US" dirty="0"/>
              <a:t>“Certificate” of Shiny competence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Purpose of this introduction</a:t>
            </a:r>
          </a:p>
        </p:txBody>
      </p:sp>
    </p:spTree>
    <p:extLst>
      <p:ext uri="{BB962C8B-B14F-4D97-AF65-F5344CB8AC3E}">
        <p14:creationId xmlns:p14="http://schemas.microsoft.com/office/powerpoint/2010/main" val="3035380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</a:t>
            </a:r>
            <a:r>
              <a:rPr lang="en-US" dirty="0" err="1"/>
              <a:t>SHIny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(from the developers)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Shiny is an open source R package that provides an elegant and powerful web framework for building web applications using R. 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Shiny helps you turn your analyses into interactive web applications without requiring HTML, CSS, or JavaScript knowledge.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709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</a:t>
            </a:r>
            <a:r>
              <a:rPr lang="en-US" dirty="0" err="1"/>
              <a:t>SHIny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(from the developers)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Shiny is an </a:t>
            </a:r>
            <a:r>
              <a:rPr lang="en-US" b="1" dirty="0">
                <a:solidFill>
                  <a:schemeClr val="tx1"/>
                </a:solidFill>
              </a:rPr>
              <a:t>open source R package</a:t>
            </a:r>
            <a:r>
              <a:rPr lang="en-US" dirty="0">
                <a:solidFill>
                  <a:schemeClr val="tx1"/>
                </a:solidFill>
              </a:rPr>
              <a:t> that provides an elegant and powerful web framework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for building web applications using R. 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Shiny helps you turn your analyses into </a:t>
            </a:r>
            <a:r>
              <a:rPr lang="en-US" b="1" dirty="0">
                <a:solidFill>
                  <a:schemeClr val="tx1"/>
                </a:solidFill>
              </a:rPr>
              <a:t>interactive web applications without requiring HTML, CSS, or JavaScript knowledge</a:t>
            </a:r>
            <a:r>
              <a:rPr lang="en-US" dirty="0">
                <a:solidFill>
                  <a:schemeClr val="tx1"/>
                </a:solidFill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405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are your hands in proportion with your height?</a:t>
            </a:r>
            <a:br>
              <a:rPr lang="en-US" dirty="0"/>
            </a:br>
            <a:r>
              <a:rPr lang="en-US" dirty="0"/>
              <a:t>R version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2874" y="2232801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2874" y="2866208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 code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874" y="4702712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 output</a:t>
            </a:r>
          </a:p>
        </p:txBody>
      </p:sp>
      <p:sp>
        <p:nvSpPr>
          <p:cNvPr id="11" name="Left Brace 10"/>
          <p:cNvSpPr/>
          <p:nvPr/>
        </p:nvSpPr>
        <p:spPr>
          <a:xfrm>
            <a:off x="1185665" y="2123814"/>
            <a:ext cx="139340" cy="50508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5" name="Left Brace 14"/>
          <p:cNvSpPr/>
          <p:nvPr/>
        </p:nvSpPr>
        <p:spPr>
          <a:xfrm>
            <a:off x="1185665" y="2874711"/>
            <a:ext cx="139340" cy="3534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6" name="Left Brace 15"/>
          <p:cNvSpPr/>
          <p:nvPr/>
        </p:nvSpPr>
        <p:spPr>
          <a:xfrm>
            <a:off x="1185665" y="3435870"/>
            <a:ext cx="139340" cy="30030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8051800" y="5870013"/>
            <a:ext cx="1946367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(R knowledge)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input</a:t>
            </a:r>
          </a:p>
          <a:p>
            <a:pPr marL="285750" indent="-285750">
              <a:buFontTx/>
              <a:buChar char="-"/>
            </a:pPr>
            <a:r>
              <a:rPr lang="en-US" dirty="0"/>
              <a:t>No interactivity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051799" y="5517157"/>
            <a:ext cx="194636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DISADVANTAGES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583" y="2028052"/>
            <a:ext cx="4621987" cy="45357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923" y="1847882"/>
            <a:ext cx="4386120" cy="366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7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are your hands in proportion with your height?</a:t>
            </a:r>
            <a:br>
              <a:rPr lang="en-US" dirty="0"/>
            </a:br>
            <a:r>
              <a:rPr lang="en-US" dirty="0"/>
              <a:t>Shiny version (Snapshot)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1964074"/>
            <a:ext cx="11226800" cy="489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57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are your hands in proportion with your height?</a:t>
            </a:r>
            <a:br>
              <a:rPr lang="en-US" dirty="0"/>
            </a:br>
            <a:r>
              <a:rPr lang="en-US" dirty="0"/>
              <a:t>Shiny version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791248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31" y="1729688"/>
            <a:ext cx="6090483" cy="32616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887" y="1403437"/>
            <a:ext cx="4811983" cy="53656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2130" y="1360356"/>
            <a:ext cx="5826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ui.R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227887" y="1034105"/>
            <a:ext cx="100171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server.R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81192" y="702156"/>
            <a:ext cx="11029616" cy="1013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>
                <a:solidFill>
                  <a:schemeClr val="tx1"/>
                </a:solidFill>
              </a:rPr>
              <a:t>Shiny anatomy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0910" y="1360356"/>
            <a:ext cx="18189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(user interface)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01302" y="1024390"/>
            <a:ext cx="261749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(processor/machinery)</a:t>
            </a:r>
          </a:p>
        </p:txBody>
      </p:sp>
      <p:sp>
        <p:nvSpPr>
          <p:cNvPr id="9" name="Rectangle 8"/>
          <p:cNvSpPr/>
          <p:nvPr/>
        </p:nvSpPr>
        <p:spPr>
          <a:xfrm>
            <a:off x="1181100" y="2752298"/>
            <a:ext cx="5061514" cy="752633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9" idx="3"/>
          </p:cNvCxnSpPr>
          <p:nvPr/>
        </p:nvCxnSpPr>
        <p:spPr>
          <a:xfrm>
            <a:off x="6242614" y="3128615"/>
            <a:ext cx="1605986" cy="8285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99219" y="2377944"/>
            <a:ext cx="170871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Interactive input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262715" y="3949700"/>
            <a:ext cx="1645585" cy="5969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2908300" y="4248150"/>
            <a:ext cx="4914900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453089" y="4475718"/>
            <a:ext cx="19478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Updated output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963629" y="1772769"/>
            <a:ext cx="3932624" cy="112434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0092023" y="1450535"/>
            <a:ext cx="19478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Wrapper function</a:t>
            </a:r>
          </a:p>
        </p:txBody>
      </p:sp>
    </p:spTree>
    <p:extLst>
      <p:ext uri="{BB962C8B-B14F-4D97-AF65-F5344CB8AC3E}">
        <p14:creationId xmlns:p14="http://schemas.microsoft.com/office/powerpoint/2010/main" val="2713409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20" grpId="0" animBg="1"/>
      <p:bldP spid="24" grpId="0"/>
      <p:bldP spid="15" grpId="0" animBg="1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SHINy</a:t>
            </a:r>
            <a:r>
              <a:rPr lang="en-US" dirty="0"/>
              <a:t> logic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16205" y="2797111"/>
            <a:ext cx="5648325" cy="3505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89476" y="2045130"/>
            <a:ext cx="21964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INPUT:</a:t>
            </a:r>
          </a:p>
          <a:p>
            <a:pPr algn="ctr"/>
            <a:r>
              <a:rPr lang="en-US" dirty="0"/>
              <a:t>*Input and *Button(s)</a:t>
            </a:r>
          </a:p>
        </p:txBody>
      </p:sp>
      <p:sp>
        <p:nvSpPr>
          <p:cNvPr id="6" name="Rectangle 5"/>
          <p:cNvSpPr/>
          <p:nvPr/>
        </p:nvSpPr>
        <p:spPr>
          <a:xfrm>
            <a:off x="7961289" y="2045130"/>
            <a:ext cx="21581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OUTPUT: </a:t>
            </a:r>
          </a:p>
          <a:p>
            <a:pPr algn="ctr"/>
            <a:r>
              <a:rPr lang="en-US" dirty="0"/>
              <a:t>render* and *Output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AD80C2-1137-3845-8F13-79DC4E78BA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304"/>
          <a:stretch/>
        </p:blipFill>
        <p:spPr>
          <a:xfrm>
            <a:off x="205967" y="2797111"/>
            <a:ext cx="2313031" cy="35626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D9752D-3E9B-704B-A44D-89ABF048B6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017" b="174"/>
          <a:stretch/>
        </p:blipFill>
        <p:spPr>
          <a:xfrm>
            <a:off x="2652669" y="3187700"/>
            <a:ext cx="2313031" cy="317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8623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566</TotalTime>
  <Words>409</Words>
  <Application>Microsoft Office PowerPoint</Application>
  <PresentationFormat>Widescreen</PresentationFormat>
  <Paragraphs>89</Paragraphs>
  <Slides>15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Gill Sans MT</vt:lpstr>
      <vt:lpstr>Wingdings 2</vt:lpstr>
      <vt:lpstr>Dividend</vt:lpstr>
      <vt:lpstr>Quick introduction on interactive R:  </vt:lpstr>
      <vt:lpstr>Purpose of this introduction</vt:lpstr>
      <vt:lpstr>Definition of SHIny (from the developers)</vt:lpstr>
      <vt:lpstr>Definition of SHIny (from the developers)</vt:lpstr>
      <vt:lpstr>Example: are your hands in proportion with your height? R version</vt:lpstr>
      <vt:lpstr>Example: are your hands in proportion with your height? Shiny version (Snapshot)</vt:lpstr>
      <vt:lpstr>Example: are your hands in proportion with your height? Shiny version</vt:lpstr>
      <vt:lpstr>PowerPoint Presentation</vt:lpstr>
      <vt:lpstr>SHINy logic</vt:lpstr>
      <vt:lpstr>SHINY Hello world</vt:lpstr>
      <vt:lpstr>Applications</vt:lpstr>
      <vt:lpstr>Further reading</vt:lpstr>
      <vt:lpstr>PowerPoint Presentation</vt:lpstr>
      <vt:lpstr>DEPLoy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Shiny applications:  interactive r</dc:title>
  <dc:creator>Adrian Lo</dc:creator>
  <cp:lastModifiedBy>Adrian Lo</cp:lastModifiedBy>
  <cp:revision>41</cp:revision>
  <dcterms:created xsi:type="dcterms:W3CDTF">2019-09-30T12:00:52Z</dcterms:created>
  <dcterms:modified xsi:type="dcterms:W3CDTF">2019-11-07T10:09:21Z</dcterms:modified>
</cp:coreProperties>
</file>

<file path=docProps/thumbnail.jpeg>
</file>